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372837" cy="502563"/>
          </a:xfrm>
          <a:prstGeom prst="rect">
            <a:avLst/>
          </a:prstGeom>
          <a:noFill/>
          <a:ln>
            <a:noFill/>
          </a:ln>
        </p:spPr>
        <p:txBody>
          <a:bodyPr vert="horz" wrap="none" lIns="90004" tIns="44997" rIns="90004" bIns="44997" anchor="t"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Noto Sans CJK SC Regular" pitchFamily="2"/>
              <a:cs typeface="Mangal" pitchFamily="2"/>
            </a:endParaRPr>
          </a:p>
        </p:txBody>
      </p:sp>
      <p:sp>
        <p:nvSpPr>
          <p:cNvPr id="3" name="Date Placeholder 2"/>
          <p:cNvSpPr txBox="1">
            <a:spLocks noGrp="1"/>
          </p:cNvSpPr>
          <p:nvPr>
            <p:ph type="dt" sz="quarter" idx="1"/>
          </p:nvPr>
        </p:nvSpPr>
        <p:spPr>
          <a:xfrm>
            <a:off x="4399196" y="0"/>
            <a:ext cx="3372837" cy="502563"/>
          </a:xfrm>
          <a:prstGeom prst="rect">
            <a:avLst/>
          </a:prstGeom>
          <a:noFill/>
          <a:ln>
            <a:noFill/>
          </a:ln>
        </p:spPr>
        <p:txBody>
          <a:bodyPr vert="horz" wrap="none" lIns="90004" tIns="44997" rIns="90004" bIns="44997" anchor="t"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Noto Sans CJK SC Regular" pitchFamily="2"/>
              <a:cs typeface="Mangal" pitchFamily="2"/>
            </a:endParaRPr>
          </a:p>
        </p:txBody>
      </p:sp>
      <p:sp>
        <p:nvSpPr>
          <p:cNvPr id="4" name="Footer Placeholder 3"/>
          <p:cNvSpPr txBox="1">
            <a:spLocks noGrp="1"/>
          </p:cNvSpPr>
          <p:nvPr>
            <p:ph type="ftr" sz="quarter" idx="2"/>
          </p:nvPr>
        </p:nvSpPr>
        <p:spPr>
          <a:xfrm>
            <a:off x="0" y="9555480"/>
            <a:ext cx="3372837" cy="502563"/>
          </a:xfrm>
          <a:prstGeom prst="rect">
            <a:avLst/>
          </a:prstGeom>
          <a:noFill/>
          <a:ln>
            <a:noFill/>
          </a:ln>
        </p:spPr>
        <p:txBody>
          <a:bodyPr vert="horz" wrap="none" lIns="90004" tIns="44997" rIns="90004" bIns="44997" anchor="b"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Noto Sans CJK SC Regular" pitchFamily="2"/>
              <a:cs typeface="Mangal" pitchFamily="2"/>
            </a:endParaRPr>
          </a:p>
        </p:txBody>
      </p:sp>
      <p:sp>
        <p:nvSpPr>
          <p:cNvPr id="5" name="Slide Number Placeholder 4"/>
          <p:cNvSpPr txBox="1">
            <a:spLocks noGrp="1"/>
          </p:cNvSpPr>
          <p:nvPr>
            <p:ph type="sldNum" sz="quarter" idx="3"/>
          </p:nvPr>
        </p:nvSpPr>
        <p:spPr>
          <a:xfrm>
            <a:off x="4399196" y="9555480"/>
            <a:ext cx="3372837" cy="502563"/>
          </a:xfrm>
          <a:prstGeom prst="rect">
            <a:avLst/>
          </a:prstGeom>
          <a:noFill/>
          <a:ln>
            <a:noFill/>
          </a:ln>
        </p:spPr>
        <p:txBody>
          <a:bodyPr vert="horz" wrap="none" lIns="90004" tIns="44997" rIns="90004" bIns="44997" anchor="b"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E736E5F9-053C-4D96-BF50-68C0092A9A4E}" type="slidenum">
              <a:t>‹#›</a:t>
            </a:fld>
            <a:endParaRPr lang="en-US" sz="1400" b="0" i="0" u="none" strike="noStrike" kern="1200" cap="none" spc="0" baseline="0">
              <a:solidFill>
                <a:srgbClr val="000000"/>
              </a:solidFill>
              <a:uFillTx/>
              <a:latin typeface="Liberation Sans" pitchFamily="18"/>
              <a:ea typeface="Noto Sans CJK SC Regular" pitchFamily="2"/>
              <a:cs typeface="Mangal" pitchFamily="2"/>
            </a:endParaRPr>
          </a:p>
        </p:txBody>
      </p:sp>
    </p:spTree>
    <p:extLst>
      <p:ext uri="{BB962C8B-B14F-4D97-AF65-F5344CB8AC3E}">
        <p14:creationId xmlns:p14="http://schemas.microsoft.com/office/powerpoint/2010/main" val="3321751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1371600" y="764282"/>
            <a:ext cx="5028477" cy="3771360"/>
          </a:xfrm>
          <a:prstGeom prst="rect">
            <a:avLst/>
          </a:prstGeom>
          <a:noFill/>
          <a:ln>
            <a:noFill/>
            <a:prstDash val="solid"/>
          </a:ln>
        </p:spPr>
      </p:sp>
      <p:sp>
        <p:nvSpPr>
          <p:cNvPr id="3" name="Notes Placeholder 2"/>
          <p:cNvSpPr txBox="1">
            <a:spLocks noGrp="1"/>
          </p:cNvSpPr>
          <p:nvPr>
            <p:ph type="body" sz="quarter" idx="3"/>
          </p:nvPr>
        </p:nvSpPr>
        <p:spPr>
          <a:xfrm>
            <a:off x="777240" y="4777557"/>
            <a:ext cx="6217563" cy="4525923"/>
          </a:xfrm>
          <a:prstGeom prst="rect">
            <a:avLst/>
          </a:prstGeom>
          <a:noFill/>
          <a:ln>
            <a:noFill/>
          </a:ln>
        </p:spPr>
        <p:txBody>
          <a:bodyPr vert="horz" wrap="square" lIns="0" tIns="0" rIns="0" bIns="0" anchor="t" anchorCtr="0" compatLnSpc="1">
            <a:noAutofit/>
          </a:bodyPr>
          <a:lstStyle/>
          <a:p>
            <a:pPr lvl="0"/>
            <a:endParaRPr lang="en-US"/>
          </a:p>
        </p:txBody>
      </p:sp>
      <p:sp>
        <p:nvSpPr>
          <p:cNvPr id="4" name="Header Placeholder 3"/>
          <p:cNvSpPr txBox="1">
            <a:spLocks noGrp="1"/>
          </p:cNvSpPr>
          <p:nvPr>
            <p:ph type="hdr" sz="quarter"/>
          </p:nvPr>
        </p:nvSpPr>
        <p:spPr>
          <a:xfrm>
            <a:off x="0" y="0"/>
            <a:ext cx="3372837" cy="502563"/>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5" name="Date Placeholder 4"/>
          <p:cNvSpPr txBox="1">
            <a:spLocks noGrp="1"/>
          </p:cNvSpPr>
          <p:nvPr>
            <p:ph type="dt" idx="1"/>
          </p:nvPr>
        </p:nvSpPr>
        <p:spPr>
          <a:xfrm>
            <a:off x="4399196" y="0"/>
            <a:ext cx="3372837" cy="502563"/>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6" name="Footer Placeholder 5"/>
          <p:cNvSpPr txBox="1">
            <a:spLocks noGrp="1"/>
          </p:cNvSpPr>
          <p:nvPr>
            <p:ph type="ftr" sz="quarter" idx="4"/>
          </p:nvPr>
        </p:nvSpPr>
        <p:spPr>
          <a:xfrm>
            <a:off x="0" y="9555480"/>
            <a:ext cx="3372837" cy="502563"/>
          </a:xfrm>
          <a:prstGeom prst="rect">
            <a:avLst/>
          </a:prstGeom>
          <a:noFill/>
          <a:ln>
            <a:noFill/>
          </a:ln>
        </p:spPr>
        <p:txBody>
          <a:bodyPr vert="horz" wrap="square" lIns="0" tIns="0" rIns="0" bIns="0" anchor="b"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7" name="Slide Number Placeholder 6"/>
          <p:cNvSpPr txBox="1">
            <a:spLocks noGrp="1"/>
          </p:cNvSpPr>
          <p:nvPr>
            <p:ph type="sldNum" sz="quarter" idx="5"/>
          </p:nvPr>
        </p:nvSpPr>
        <p:spPr>
          <a:xfrm>
            <a:off x="4399196" y="9555480"/>
            <a:ext cx="3372837" cy="502563"/>
          </a:xfrm>
          <a:prstGeom prst="rect">
            <a:avLst/>
          </a:prstGeom>
          <a:noFill/>
          <a:ln>
            <a:noFill/>
          </a:ln>
        </p:spPr>
        <p:txBody>
          <a:bodyPr vert="horz" wrap="square" lIns="0" tIns="0" rIns="0" bIns="0" anchor="b"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81F07687-18B5-4BA2-90DD-32B47287C450}" type="slidenum">
              <a:t>‹#›</a:t>
            </a:fld>
            <a:endParaRPr lang="en-US"/>
          </a:p>
        </p:txBody>
      </p:sp>
    </p:spTree>
    <p:extLst>
      <p:ext uri="{BB962C8B-B14F-4D97-AF65-F5344CB8AC3E}">
        <p14:creationId xmlns:p14="http://schemas.microsoft.com/office/powerpoint/2010/main" val="25254494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n-US" sz="2000" b="0" i="0" u="none" strike="noStrike" kern="1200" cap="none" spc="0" baseline="0">
        <a:solidFill>
          <a:srgbClr val="000000"/>
        </a:solidFill>
        <a:highlight>
          <a:scrgbClr r="0" g="0" b="0">
            <a:alpha val="0"/>
          </a:scrgbClr>
        </a:highlight>
        <a:uFillTx/>
        <a:latin typeface="Liberation Sans" pitchFamily="18"/>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1223558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836308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973179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52936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78670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864203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1233434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418093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804719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434522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128181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710845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6393817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981828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1022279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97122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277658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3024380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478465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604305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763588"/>
            <a:ext cx="5029200" cy="3771899"/>
          </a:xfrm>
          <a:solidFill>
            <a:srgbClr val="729FCF"/>
          </a:solidFill>
          <a:ln w="25402">
            <a:solidFill>
              <a:srgbClr val="3465A4"/>
            </a:solidFill>
            <a:prstDash val="solid"/>
          </a:ln>
        </p:spPr>
      </p:sp>
      <p:sp>
        <p:nvSpPr>
          <p:cNvPr id="3" name="Notes Placeholder 2"/>
          <p:cNvSpPr txBox="1">
            <a:spLocks noGrp="1"/>
          </p:cNvSpPr>
          <p:nvPr>
            <p:ph type="body" sz="quarter" idx="1"/>
          </p:nvPr>
        </p:nvSpPr>
        <p:spPr/>
        <p:txBody>
          <a:bodyPr/>
          <a:lstStyle/>
          <a:p>
            <a:endParaRPr lang="en-US"/>
          </a:p>
        </p:txBody>
      </p:sp>
    </p:spTree>
    <p:extLst>
      <p:ext uri="{BB962C8B-B14F-4D97-AF65-F5344CB8AC3E}">
        <p14:creationId xmlns:p14="http://schemas.microsoft.com/office/powerpoint/2010/main" val="230499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755651" y="2347914"/>
            <a:ext cx="8569327" cy="1620838"/>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512883" y="4283077"/>
            <a:ext cx="7056433" cy="1931990"/>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663E5465-1734-4A98-AAE1-2310E92EE188}" type="slidenum">
              <a:t>‹#›</a:t>
            </a:fld>
            <a:endParaRPr lang="en-US"/>
          </a:p>
        </p:txBody>
      </p:sp>
    </p:spTree>
    <p:extLst>
      <p:ext uri="{BB962C8B-B14F-4D97-AF65-F5344CB8AC3E}">
        <p14:creationId xmlns:p14="http://schemas.microsoft.com/office/powerpoint/2010/main" val="40961169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F0A92BB2-D140-4067-B8E1-6F0966DA6A36}" type="slidenum">
              <a:t>‹#›</a:t>
            </a:fld>
            <a:endParaRPr lang="en-US"/>
          </a:p>
        </p:txBody>
      </p:sp>
    </p:spTree>
    <p:extLst>
      <p:ext uri="{BB962C8B-B14F-4D97-AF65-F5344CB8AC3E}">
        <p14:creationId xmlns:p14="http://schemas.microsoft.com/office/powerpoint/2010/main" val="41414204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7308854" y="301623"/>
            <a:ext cx="2266953"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503240" y="301623"/>
            <a:ext cx="6653210"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9CA2105B-BAA3-4A29-98E6-92A9FE37DEF0}" type="slidenum">
              <a:t>‹#›</a:t>
            </a:fld>
            <a:endParaRPr lang="en-US"/>
          </a:p>
        </p:txBody>
      </p:sp>
    </p:spTree>
    <p:extLst>
      <p:ext uri="{BB962C8B-B14F-4D97-AF65-F5344CB8AC3E}">
        <p14:creationId xmlns:p14="http://schemas.microsoft.com/office/powerpoint/2010/main" val="4900527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B03147DA-FDCF-4ABE-82A5-0CB5895C2C89}" type="slidenum">
              <a:t>‹#›</a:t>
            </a:fld>
            <a:endParaRPr lang="en-US"/>
          </a:p>
        </p:txBody>
      </p:sp>
    </p:spTree>
    <p:extLst>
      <p:ext uri="{BB962C8B-B14F-4D97-AF65-F5344CB8AC3E}">
        <p14:creationId xmlns:p14="http://schemas.microsoft.com/office/powerpoint/2010/main" val="20741413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96927" y="4857749"/>
            <a:ext cx="8567735" cy="1501773"/>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96927" y="3203572"/>
            <a:ext cx="8567735" cy="1654177"/>
          </a:xfrm>
        </p:spPr>
        <p:txBody>
          <a:bodyPr anchor="b"/>
          <a:lstStyle>
            <a:lvl1pPr marL="0" indent="0">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73E5FC34-31F3-45AB-98B7-AA3B04B1B192}" type="slidenum">
              <a:t>‹#›</a:t>
            </a:fld>
            <a:endParaRPr lang="en-US"/>
          </a:p>
        </p:txBody>
      </p:sp>
    </p:spTree>
    <p:extLst>
      <p:ext uri="{BB962C8B-B14F-4D97-AF65-F5344CB8AC3E}">
        <p14:creationId xmlns:p14="http://schemas.microsoft.com/office/powerpoint/2010/main" val="2473357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503240" y="1768477"/>
            <a:ext cx="4459291" cy="4384676"/>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5114925" y="1768477"/>
            <a:ext cx="4460872" cy="4384676"/>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8269227F-43DB-4803-A86A-1FD0F0098381}" type="slidenum">
              <a:t>‹#›</a:t>
            </a:fld>
            <a:endParaRPr lang="en-US"/>
          </a:p>
        </p:txBody>
      </p:sp>
    </p:spTree>
    <p:extLst>
      <p:ext uri="{BB962C8B-B14F-4D97-AF65-F5344CB8AC3E}">
        <p14:creationId xmlns:p14="http://schemas.microsoft.com/office/powerpoint/2010/main" val="10180332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504821" y="303215"/>
            <a:ext cx="9072567" cy="1258891"/>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04821" y="1692270"/>
            <a:ext cx="4452935" cy="704846"/>
          </a:xfrm>
        </p:spPr>
        <p:txBody>
          <a:bodyPr anchor="b"/>
          <a:lstStyle>
            <a:lvl1pPr marL="0" indent="0">
              <a:buNone/>
              <a:defRPr sz="2400" b="1"/>
            </a:lvl1pPr>
          </a:lstStyle>
          <a:p>
            <a:pPr lvl="0"/>
            <a:r>
              <a:rPr lang="en-US"/>
              <a:t>Click to edit Master text styles</a:t>
            </a:r>
          </a:p>
        </p:txBody>
      </p:sp>
      <p:sp>
        <p:nvSpPr>
          <p:cNvPr id="4" name="Content Placeholder 3"/>
          <p:cNvSpPr txBox="1">
            <a:spLocks noGrp="1"/>
          </p:cNvSpPr>
          <p:nvPr>
            <p:ph idx="2"/>
          </p:nvPr>
        </p:nvSpPr>
        <p:spPr>
          <a:xfrm>
            <a:off x="504821" y="2397127"/>
            <a:ext cx="4452935" cy="4356101"/>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5121270" y="1692270"/>
            <a:ext cx="4456108" cy="704846"/>
          </a:xfrm>
        </p:spPr>
        <p:txBody>
          <a:bodyPr anchor="b"/>
          <a:lstStyle>
            <a:lvl1pPr marL="0" indent="0">
              <a:buNone/>
              <a:defRPr sz="2400" b="1"/>
            </a:lvl1pPr>
          </a:lstStyle>
          <a:p>
            <a:pPr lvl="0"/>
            <a:r>
              <a:rPr lang="en-US"/>
              <a:t>Click to edit Master text styles</a:t>
            </a:r>
          </a:p>
        </p:txBody>
      </p:sp>
      <p:sp>
        <p:nvSpPr>
          <p:cNvPr id="6" name="Content Placeholder 5"/>
          <p:cNvSpPr txBox="1">
            <a:spLocks noGrp="1"/>
          </p:cNvSpPr>
          <p:nvPr>
            <p:ph idx="4"/>
          </p:nvPr>
        </p:nvSpPr>
        <p:spPr>
          <a:xfrm>
            <a:off x="5121270" y="2397127"/>
            <a:ext cx="4456108" cy="4356101"/>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3EC1A6A1-506B-40FD-9A83-0A1C22EDEBF3}" type="slidenum">
              <a:t>‹#›</a:t>
            </a:fld>
            <a:endParaRPr lang="en-US"/>
          </a:p>
        </p:txBody>
      </p:sp>
    </p:spTree>
    <p:extLst>
      <p:ext uri="{BB962C8B-B14F-4D97-AF65-F5344CB8AC3E}">
        <p14:creationId xmlns:p14="http://schemas.microsoft.com/office/powerpoint/2010/main" val="3568988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E8338980-CF24-4368-A5B5-FFDC6DF414A1}" type="slidenum">
              <a:t>‹#›</a:t>
            </a:fld>
            <a:endParaRPr lang="en-US"/>
          </a:p>
        </p:txBody>
      </p:sp>
    </p:spTree>
    <p:extLst>
      <p:ext uri="{BB962C8B-B14F-4D97-AF65-F5344CB8AC3E}">
        <p14:creationId xmlns:p14="http://schemas.microsoft.com/office/powerpoint/2010/main" val="3528515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1EAA3BEE-4FBA-46AF-9D6C-856D7DD5494C}" type="slidenum">
              <a:t>‹#›</a:t>
            </a:fld>
            <a:endParaRPr lang="en-US"/>
          </a:p>
        </p:txBody>
      </p:sp>
    </p:spTree>
    <p:extLst>
      <p:ext uri="{BB962C8B-B14F-4D97-AF65-F5344CB8AC3E}">
        <p14:creationId xmlns:p14="http://schemas.microsoft.com/office/powerpoint/2010/main" val="14118117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504821" y="301623"/>
            <a:ext cx="3316291" cy="1279529"/>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941758" y="301623"/>
            <a:ext cx="5635620" cy="645160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504821" y="1581153"/>
            <a:ext cx="3316291" cy="5172075"/>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FB89FB10-E1A5-4DD4-9C25-300ECDFA1C3C}" type="slidenum">
              <a:t>‹#›</a:t>
            </a:fld>
            <a:endParaRPr lang="en-US"/>
          </a:p>
        </p:txBody>
      </p:sp>
    </p:spTree>
    <p:extLst>
      <p:ext uri="{BB962C8B-B14F-4D97-AF65-F5344CB8AC3E}">
        <p14:creationId xmlns:p14="http://schemas.microsoft.com/office/powerpoint/2010/main" val="10138289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976439" y="5291139"/>
            <a:ext cx="6048371" cy="625477"/>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976439" y="674690"/>
            <a:ext cx="6048371" cy="4537079"/>
          </a:xfrm>
        </p:spPr>
        <p:txBody>
          <a:bodyPr/>
          <a:lstStyle>
            <a:lvl1pPr marL="0" indent="0">
              <a:buNone/>
              <a:defRPr/>
            </a:lvl1pPr>
          </a:lstStyle>
          <a:p>
            <a:pPr lvl="0"/>
            <a:endParaRPr lang="en-US"/>
          </a:p>
        </p:txBody>
      </p:sp>
      <p:sp>
        <p:nvSpPr>
          <p:cNvPr id="4" name="Text Placeholder 3"/>
          <p:cNvSpPr txBox="1">
            <a:spLocks noGrp="1"/>
          </p:cNvSpPr>
          <p:nvPr>
            <p:ph type="body" idx="2"/>
          </p:nvPr>
        </p:nvSpPr>
        <p:spPr>
          <a:xfrm>
            <a:off x="1976439" y="5916616"/>
            <a:ext cx="6048371" cy="887416"/>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03CDC45E-22AA-408E-B49B-A0854FE9A145}" type="slidenum">
              <a:t>‹#›</a:t>
            </a:fld>
            <a:endParaRPr lang="en-US"/>
          </a:p>
        </p:txBody>
      </p:sp>
    </p:spTree>
    <p:extLst>
      <p:ext uri="{BB962C8B-B14F-4D97-AF65-F5344CB8AC3E}">
        <p14:creationId xmlns:p14="http://schemas.microsoft.com/office/powerpoint/2010/main" val="26462110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1" compatLnSpc="1">
            <a:noAutofit/>
          </a:bodyPr>
          <a:lstStyle/>
          <a:p>
            <a:pPr lvl="0"/>
            <a:endParaRPr lang="en-US"/>
          </a:p>
        </p:txBody>
      </p:sp>
      <p:sp>
        <p:nvSpPr>
          <p:cNvPr id="3" name="Text Placeholder 2"/>
          <p:cNvSpPr txBox="1">
            <a:spLocks noGrp="1"/>
          </p:cNvSpPr>
          <p:nvPr>
            <p:ph type="body" idx="1"/>
          </p:nvPr>
        </p:nvSpPr>
        <p:spPr>
          <a:xfrm>
            <a:off x="503998" y="1769043"/>
            <a:ext cx="9071643" cy="4384438"/>
          </a:xfrm>
          <a:prstGeom prst="rect">
            <a:avLst/>
          </a:prstGeom>
          <a:noFill/>
          <a:ln>
            <a:noFill/>
          </a:ln>
        </p:spPr>
        <p:txBody>
          <a:bodyPr vert="horz" wrap="square" lIns="0" tIns="0" rIns="0" bIns="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5" name="Footer Placeholder 4"/>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6" name="Slide Number Placeholder 5"/>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8D68429D-1012-4BDC-960C-D749E2BD10D1}"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SzPct val="45000"/>
        <a:buFont typeface="StarSymbol"/>
        <a:buChar char="●"/>
        <a:tabLst/>
        <a:defRPr lang="en-US" sz="4400" b="0" i="0" u="none" strike="noStrike" kern="1200" cap="none" spc="0" baseline="0">
          <a:solidFill>
            <a:srgbClr val="000000"/>
          </a:solidFill>
          <a:highlight>
            <a:scrgbClr r="0" g="0" b="0">
              <a:alpha val="0"/>
            </a:scrgbClr>
          </a:highlight>
          <a:uFillTx/>
          <a:latin typeface="Liberation Sans" pitchFamily="18"/>
          <a:cs typeface="Mangal" pitchFamily="2"/>
        </a:defRPr>
      </a:lvl1pPr>
    </p:titleStyle>
    <p:bodyStyle>
      <a:lvl1pPr marL="431999" marR="0" lvl="0" indent="-323999" defTabSz="914400" rtl="0" fontAlgn="auto" hangingPunct="0">
        <a:lnSpc>
          <a:spcPct val="100000"/>
        </a:lnSpc>
        <a:spcBef>
          <a:spcPts val="1415"/>
        </a:spcBef>
        <a:spcAft>
          <a:spcPts val="0"/>
        </a:spcAft>
        <a:buSzPct val="45000"/>
        <a:buFont typeface="StarSymbol"/>
        <a:buChar char="●"/>
        <a:tabLst/>
        <a:defRPr lang="en-US" sz="3200" b="0" i="0" u="none" strike="noStrike" kern="1200" cap="none" spc="0" baseline="0">
          <a:solidFill>
            <a:srgbClr val="000000"/>
          </a:solidFill>
          <a:highlight>
            <a:scrgbClr r="0" g="0" b="0">
              <a:alpha val="0"/>
            </a:scrgbClr>
          </a:highlight>
          <a:uFillTx/>
          <a:latin typeface="Liberation Sans" pitchFamily="18"/>
          <a:ea typeface="Noto Sans CJK SC Regular" pitchFamily="2"/>
          <a:cs typeface="Mangal" pitchFamily="2"/>
        </a:defRPr>
      </a:lvl1pPr>
      <a:lvl2pPr marL="863998" marR="0" lvl="1" indent="-323999" defTabSz="914400" rtl="0" fontAlgn="auto" hangingPunct="1">
        <a:lnSpc>
          <a:spcPct val="100000"/>
        </a:lnSpc>
        <a:spcBef>
          <a:spcPts val="1135"/>
        </a:spcBef>
        <a:spcAft>
          <a:spcPts val="0"/>
        </a:spcAft>
        <a:buSzPct val="75000"/>
        <a:buFont typeface="StarSymbol"/>
        <a:buChar char="–"/>
        <a:tabLst/>
        <a:defRPr lang="en-US" sz="2800" b="0" i="0" u="none" strike="noStrike" kern="1200" cap="none" spc="0" baseline="0">
          <a:solidFill>
            <a:srgbClr val="000000"/>
          </a:solidFill>
          <a:highlight>
            <a:scrgbClr r="0" g="0" b="0">
              <a:alpha val="0"/>
            </a:scrgbClr>
          </a:highlight>
          <a:uFillTx/>
          <a:latin typeface="Liberation Sans" pitchFamily="18"/>
          <a:ea typeface="Noto Sans CJK SC Regular" pitchFamily="2"/>
          <a:cs typeface="Mangal" pitchFamily="2"/>
        </a:defRPr>
      </a:lvl2pPr>
      <a:lvl3pPr marL="1295997" marR="0" lvl="2" indent="-287999" defTabSz="914400" rtl="0" fontAlgn="auto" hangingPunct="1">
        <a:lnSpc>
          <a:spcPct val="100000"/>
        </a:lnSpc>
        <a:spcBef>
          <a:spcPts val="850"/>
        </a:spcBef>
        <a:spcAft>
          <a:spcPts val="0"/>
        </a:spcAft>
        <a:buSzPct val="45000"/>
        <a:buFont typeface="StarSymbol"/>
        <a:buChar char="●"/>
        <a:tabLst/>
        <a:defRPr lang="en-US" sz="2400" b="0" i="0" u="none" strike="noStrike" kern="1200" cap="none" spc="0" baseline="0">
          <a:solidFill>
            <a:srgbClr val="000000"/>
          </a:solidFill>
          <a:highlight>
            <a:scrgbClr r="0" g="0" b="0">
              <a:alpha val="0"/>
            </a:scrgbClr>
          </a:highlight>
          <a:uFillTx/>
          <a:latin typeface="Liberation Sans" pitchFamily="18"/>
          <a:ea typeface="Noto Sans CJK SC Regular" pitchFamily="2"/>
          <a:cs typeface="Mangal" pitchFamily="2"/>
        </a:defRPr>
      </a:lvl3pPr>
      <a:lvl4pPr marL="1727996" marR="0" lvl="3" indent="-215999" defTabSz="914400" rtl="0" fontAlgn="auto" hangingPunct="1">
        <a:lnSpc>
          <a:spcPct val="100000"/>
        </a:lnSpc>
        <a:spcBef>
          <a:spcPts val="565"/>
        </a:spcBef>
        <a:spcAft>
          <a:spcPts val="0"/>
        </a:spcAft>
        <a:buSzPct val="75000"/>
        <a:buFont typeface="StarSymbol"/>
        <a:buChar char="–"/>
        <a:tabLst/>
        <a:defRPr lang="en-US" sz="2000" b="0" i="0" u="none" strike="noStrike" kern="1200" cap="none" spc="0" baseline="0">
          <a:solidFill>
            <a:srgbClr val="000000"/>
          </a:solidFill>
          <a:highlight>
            <a:scrgbClr r="0" g="0" b="0">
              <a:alpha val="0"/>
            </a:scrgbClr>
          </a:highlight>
          <a:uFillTx/>
          <a:latin typeface="Liberation Sans" pitchFamily="18"/>
          <a:ea typeface="Noto Sans CJK SC Regular" pitchFamily="2"/>
          <a:cs typeface="Mangal" pitchFamily="2"/>
        </a:defRPr>
      </a:lvl4pPr>
      <a:lvl5pPr marL="2159995" marR="0" lvl="4" indent="-215999" defTabSz="914400" rtl="0" fontAlgn="auto" hangingPunct="1">
        <a:lnSpc>
          <a:spcPct val="100000"/>
        </a:lnSpc>
        <a:spcBef>
          <a:spcPts val="285"/>
        </a:spcBef>
        <a:spcAft>
          <a:spcPts val="0"/>
        </a:spcAft>
        <a:buSzPct val="45000"/>
        <a:buFont typeface="StarSymbol"/>
        <a:buChar char="●"/>
        <a:tabLst/>
        <a:defRPr lang="en-US" sz="2000" b="0" i="0" u="none" strike="noStrike" kern="1200" cap="none" spc="0" baseline="0">
          <a:solidFill>
            <a:srgbClr val="000000"/>
          </a:solidFill>
          <a:highlight>
            <a:scrgbClr r="0" g="0" b="0">
              <a:alpha val="0"/>
            </a:scrgbClr>
          </a:highlight>
          <a:uFillTx/>
          <a:latin typeface="Liberation Sans" pitchFamily="18"/>
          <a:ea typeface="Noto Sans CJK SC Regular" pitchFamily="2"/>
          <a:cs typeface="Mangal" pitchFamily="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8" y="301322"/>
            <a:ext cx="9071643" cy="3722037"/>
          </a:xfrm>
        </p:spPr>
        <p:txBody>
          <a:bodyPr/>
          <a:lstStyle/>
          <a:p>
            <a:pPr lvl="0">
              <a:buNone/>
            </a:pPr>
            <a:r>
              <a:rPr lang="en-US" sz="4800" b="1">
                <a:solidFill>
                  <a:srgbClr val="801900"/>
                </a:solidFill>
              </a:rPr>
              <a:t>ROLE &amp; RESPONSIBILITY OF LEGAL AID PANEL LAWYERS</a:t>
            </a:r>
            <a:r>
              <a:rPr lang="en-US" sz="4800" b="1">
                <a:solidFill>
                  <a:srgbClr val="000066"/>
                </a:solidFill>
              </a:rPr>
              <a:t/>
            </a:r>
            <a:br>
              <a:rPr lang="en-US" sz="4800" b="1">
                <a:solidFill>
                  <a:srgbClr val="000066"/>
                </a:solidFill>
              </a:rPr>
            </a:br>
            <a:r>
              <a:rPr lang="en-US" sz="3600" b="1">
                <a:solidFill>
                  <a:srgbClr val="000066"/>
                </a:solidFill>
              </a:rPr>
              <a:t>PRESENTATION</a:t>
            </a:r>
            <a:br>
              <a:rPr lang="en-US" sz="3600" b="1">
                <a:solidFill>
                  <a:srgbClr val="000066"/>
                </a:solidFill>
              </a:rPr>
            </a:br>
            <a:r>
              <a:rPr lang="en-US" sz="3600" b="1">
                <a:solidFill>
                  <a:srgbClr val="000066"/>
                </a:solidFill>
              </a:rPr>
              <a:t>BY</a:t>
            </a:r>
            <a:r>
              <a:rPr lang="en-US" sz="4800" b="1">
                <a:solidFill>
                  <a:srgbClr val="000066"/>
                </a:solidFill>
              </a:rPr>
              <a:t/>
            </a:r>
            <a:br>
              <a:rPr lang="en-US" sz="4800" b="1">
                <a:solidFill>
                  <a:srgbClr val="000066"/>
                </a:solidFill>
              </a:rPr>
            </a:br>
            <a:r>
              <a:rPr lang="en-US" sz="4800" b="1">
                <a:solidFill>
                  <a:srgbClr val="000066"/>
                </a:solidFill>
              </a:rPr>
              <a:t>RAJASTHAN STATE LEGAL SERVICES AUTHORITY</a:t>
            </a:r>
          </a:p>
        </p:txBody>
      </p:sp>
      <p:pic>
        <p:nvPicPr>
          <p:cNvPr id="3" name="Picture 2"/>
          <p:cNvPicPr>
            <a:picLocks noChangeAspect="1"/>
          </p:cNvPicPr>
          <p:nvPr/>
        </p:nvPicPr>
        <p:blipFill>
          <a:blip r:embed="rId3">
            <a:lum bright="-50000"/>
            <a:alphaModFix/>
          </a:blip>
          <a:srcRect/>
          <a:stretch>
            <a:fillRect/>
          </a:stretch>
        </p:blipFill>
        <p:spPr>
          <a:xfrm>
            <a:off x="3744916" y="4313233"/>
            <a:ext cx="2571073" cy="2219038"/>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8" y="301322"/>
            <a:ext cx="9071643" cy="1040111"/>
          </a:xfrm>
        </p:spPr>
        <p:txBody>
          <a:bodyPr/>
          <a:lstStyle/>
          <a:p>
            <a:pPr lvl="0">
              <a:buNone/>
            </a:pPr>
            <a:r>
              <a:rPr lang="en-US" sz="5400" b="1">
                <a:solidFill>
                  <a:srgbClr val="000099"/>
                </a:solidFill>
              </a:rPr>
              <a:t>GENERAL RESPONSIBILITIES</a:t>
            </a:r>
          </a:p>
        </p:txBody>
      </p:sp>
      <p:sp>
        <p:nvSpPr>
          <p:cNvPr id="3" name="Text Placeholder 2"/>
          <p:cNvSpPr txBox="1">
            <a:spLocks noGrp="1"/>
          </p:cNvSpPr>
          <p:nvPr>
            <p:ph type="body" idx="4294967295"/>
          </p:nvPr>
        </p:nvSpPr>
        <p:spPr>
          <a:xfrm>
            <a:off x="503998" y="1769034"/>
            <a:ext cx="9071643" cy="5058799"/>
          </a:xfrm>
        </p:spPr>
        <p:txBody>
          <a:bodyPr/>
          <a:lstStyle/>
          <a:p>
            <a:pPr lvl="0"/>
            <a:r>
              <a:rPr lang="en-US" sz="4000" b="1">
                <a:solidFill>
                  <a:srgbClr val="0070C0"/>
                </a:solidFill>
              </a:rPr>
              <a:t>Maintain and enhance legal knowledge and skills including:</a:t>
            </a:r>
          </a:p>
          <a:p>
            <a:pPr marL="457200" lvl="0">
              <a:spcBef>
                <a:spcPts val="0"/>
              </a:spcBef>
            </a:pPr>
            <a:r>
              <a:rPr lang="en-US" sz="4400" b="1">
                <a:solidFill>
                  <a:srgbClr val="0070C0"/>
                </a:solidFill>
              </a:rPr>
              <a:t>   </a:t>
            </a:r>
            <a:r>
              <a:rPr lang="en-US" sz="3600" b="1">
                <a:solidFill>
                  <a:srgbClr val="0070C0"/>
                </a:solidFill>
              </a:rPr>
              <a:t>legal research</a:t>
            </a:r>
          </a:p>
          <a:p>
            <a:pPr marL="457200" lvl="0">
              <a:spcBef>
                <a:spcPts val="0"/>
              </a:spcBef>
            </a:pPr>
            <a:r>
              <a:rPr lang="en-US" sz="3600" b="1">
                <a:solidFill>
                  <a:srgbClr val="0070C0"/>
                </a:solidFill>
              </a:rPr>
              <a:t>    analysis</a:t>
            </a:r>
          </a:p>
          <a:p>
            <a:pPr marL="457200" lvl="0">
              <a:spcBef>
                <a:spcPts val="0"/>
              </a:spcBef>
            </a:pPr>
            <a:r>
              <a:rPr lang="en-US" sz="3600" b="1">
                <a:solidFill>
                  <a:srgbClr val="0070C0"/>
                </a:solidFill>
              </a:rPr>
              <a:t>    application of the law to the relevant facts</a:t>
            </a:r>
          </a:p>
          <a:p>
            <a:pPr marL="457200" lvl="0">
              <a:spcBef>
                <a:spcPts val="0"/>
              </a:spcBef>
            </a:pPr>
            <a:r>
              <a:rPr lang="en-US" sz="3600" b="1">
                <a:solidFill>
                  <a:srgbClr val="0070C0"/>
                </a:solidFill>
              </a:rPr>
              <a:t>    writing and drafting</a:t>
            </a:r>
          </a:p>
          <a:p>
            <a:pPr marL="457200" lvl="0">
              <a:spcBef>
                <a:spcPts val="0"/>
              </a:spcBef>
            </a:pPr>
            <a:r>
              <a:rPr lang="en-US" sz="3600" b="1">
                <a:solidFill>
                  <a:srgbClr val="0070C0"/>
                </a:solidFill>
              </a:rPr>
              <a:t>     advocacy</a:t>
            </a:r>
          </a:p>
          <a:p>
            <a:pPr marL="457200" lvl="0">
              <a:spcBef>
                <a:spcPts val="0"/>
              </a:spcBef>
            </a:pPr>
            <a:r>
              <a:rPr lang="en-US" sz="3600" b="1">
                <a:solidFill>
                  <a:srgbClr val="0070C0"/>
                </a:solidFill>
              </a:rPr>
              <a:t>     problem solving</a:t>
            </a:r>
          </a:p>
          <a:p>
            <a:pPr marL="457200" lvl="0">
              <a:spcBef>
                <a:spcPts val="0"/>
              </a:spcBef>
            </a:pPr>
            <a:r>
              <a:rPr lang="en-US" sz="3600" b="1">
                <a:solidFill>
                  <a:srgbClr val="0070C0"/>
                </a:solidFill>
              </a:rPr>
              <a:t>     adapting to changing professional requirements, standards,    	techniques and practices</a:t>
            </a:r>
          </a:p>
          <a:p>
            <a:pPr lvl="0"/>
            <a:endParaRPr lang="en-US" sz="26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5400" b="1">
                <a:solidFill>
                  <a:srgbClr val="000099"/>
                </a:solidFill>
              </a:rPr>
              <a:t>GENERAL RESPONSIBILITIES</a:t>
            </a:r>
          </a:p>
        </p:txBody>
      </p:sp>
      <p:sp>
        <p:nvSpPr>
          <p:cNvPr id="3" name="Text Placeholder 2"/>
          <p:cNvSpPr txBox="1">
            <a:spLocks noGrp="1"/>
          </p:cNvSpPr>
          <p:nvPr>
            <p:ph type="body" idx="4294967295"/>
          </p:nvPr>
        </p:nvSpPr>
        <p:spPr/>
        <p:txBody>
          <a:bodyPr/>
          <a:lstStyle/>
          <a:p>
            <a:pPr lvl="0"/>
            <a:r>
              <a:rPr lang="en-US" sz="3600" b="1">
                <a:solidFill>
                  <a:srgbClr val="0070C0"/>
                </a:solidFill>
              </a:rPr>
              <a:t>To communicate effectively with the client/beneficiaries in a timely manner.</a:t>
            </a:r>
          </a:p>
          <a:p>
            <a:pPr lvl="0"/>
            <a:r>
              <a:rPr lang="en-US" sz="3600" b="1">
                <a:solidFill>
                  <a:srgbClr val="0070C0"/>
                </a:solidFill>
              </a:rPr>
              <a:t>To ensure that matters are attended to within a reasonable time frame.</a:t>
            </a:r>
          </a:p>
          <a:p>
            <a:pPr lvl="0"/>
            <a:r>
              <a:rPr lang="en-US" sz="3600" b="1">
                <a:solidFill>
                  <a:srgbClr val="0070C0"/>
                </a:solidFill>
              </a:rPr>
              <a:t>If can reasonable foresee undue delay in providing advice or services. He has a duty to inform the client and the legal services authority, so that alternative arrangements can be made.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6000" b="1">
                <a:solidFill>
                  <a:srgbClr val="000099"/>
                </a:solidFill>
              </a:rPr>
              <a:t>GENERAL RESPONSIBILITIES</a:t>
            </a:r>
          </a:p>
        </p:txBody>
      </p:sp>
      <p:sp>
        <p:nvSpPr>
          <p:cNvPr id="3" name="Text Placeholder 2"/>
          <p:cNvSpPr txBox="1">
            <a:spLocks noGrp="1"/>
          </p:cNvSpPr>
          <p:nvPr>
            <p:ph type="body" idx="4294967295"/>
          </p:nvPr>
        </p:nvSpPr>
        <p:spPr>
          <a:xfrm>
            <a:off x="503998" y="1769043"/>
            <a:ext cx="9071643" cy="4906396"/>
          </a:xfrm>
        </p:spPr>
        <p:txBody>
          <a:bodyPr/>
          <a:lstStyle/>
          <a:p>
            <a:pPr lvl="0"/>
            <a:r>
              <a:rPr lang="en-US" sz="3600" b="1">
                <a:solidFill>
                  <a:srgbClr val="0070C0"/>
                </a:solidFill>
              </a:rPr>
              <a:t>To inform the litigant about positive as well as negative aspects of the case likely to be considered in a court of law.</a:t>
            </a:r>
          </a:p>
          <a:p>
            <a:pPr lvl="0"/>
            <a:r>
              <a:rPr lang="en-US" sz="3600" b="1">
                <a:solidFill>
                  <a:srgbClr val="0070C0"/>
                </a:solidFill>
              </a:rPr>
              <a:t>Cannot withdraw from service except where the litigant’s conduct is such that it calls for reclusion for the panel lawyer and that too only with the approval of the legal services authority.</a:t>
            </a:r>
          </a:p>
          <a:p>
            <a:pPr lvl="0"/>
            <a:r>
              <a:rPr lang="en-US" sz="3600" b="1">
                <a:solidFill>
                  <a:srgbClr val="0070C0"/>
                </a:solidFill>
              </a:rPr>
              <a:t>Once empanelled, not to refuse to appear in a case assigned to him on the plea that he has other commitments arising out of personal briefs.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5400" b="1">
                <a:solidFill>
                  <a:srgbClr val="000099"/>
                </a:solidFill>
              </a:rPr>
              <a:t>GENERAL RESPONSIBILITIES</a:t>
            </a:r>
          </a:p>
        </p:txBody>
      </p:sp>
      <p:sp>
        <p:nvSpPr>
          <p:cNvPr id="3" name="Text Placeholder 2"/>
          <p:cNvSpPr txBox="1">
            <a:spLocks noGrp="1"/>
          </p:cNvSpPr>
          <p:nvPr>
            <p:ph type="body" idx="4294967295"/>
          </p:nvPr>
        </p:nvSpPr>
        <p:spPr>
          <a:xfrm>
            <a:off x="503998" y="1341433"/>
            <a:ext cx="9071643" cy="5410203"/>
          </a:xfrm>
        </p:spPr>
        <p:txBody>
          <a:bodyPr/>
          <a:lstStyle/>
          <a:p>
            <a:pPr lvl="0">
              <a:spcBef>
                <a:spcPts val="15"/>
              </a:spcBef>
            </a:pPr>
            <a:r>
              <a:rPr lang="en-US" b="1">
                <a:solidFill>
                  <a:srgbClr val="0070C0"/>
                </a:solidFill>
              </a:rPr>
              <a:t>Not to give priority to his personal briefs and assignments: and to treat legal aid cases with the same seriousness and concern  as in  cases of his private clients.</a:t>
            </a:r>
          </a:p>
          <a:p>
            <a:pPr lvl="0">
              <a:spcBef>
                <a:spcPts val="15"/>
              </a:spcBef>
            </a:pPr>
            <a:r>
              <a:rPr lang="en-US" b="1">
                <a:solidFill>
                  <a:srgbClr val="0070C0"/>
                </a:solidFill>
              </a:rPr>
              <a:t>Not to disclose directly or indirectly contents of communication made by the litigants to him. He is also not to disclose the advice given by him during the proceedings.</a:t>
            </a:r>
          </a:p>
          <a:p>
            <a:pPr lvl="0">
              <a:spcBef>
                <a:spcPts val="15"/>
              </a:spcBef>
            </a:pPr>
            <a:r>
              <a:rPr lang="en-US" b="1">
                <a:solidFill>
                  <a:srgbClr val="0070C0"/>
                </a:solidFill>
              </a:rPr>
              <a:t>To keep the secretary of the legal services authority concerned informed about the progress of the case.</a:t>
            </a:r>
          </a:p>
          <a:p>
            <a:pPr lvl="0">
              <a:spcBef>
                <a:spcPts val="15"/>
              </a:spcBef>
            </a:pPr>
            <a:r>
              <a:rPr lang="en-US" b="1">
                <a:solidFill>
                  <a:srgbClr val="0070C0"/>
                </a:solidFill>
              </a:rPr>
              <a:t>To maintain highest ethical and moral standards at all times, bing conscious of his unique status of a legal services lawyer.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354238" y="765361"/>
            <a:ext cx="9071643" cy="5148072"/>
          </a:xfrm>
        </p:spPr>
        <p:txBody>
          <a:bodyPr/>
          <a:lstStyle/>
          <a:p>
            <a:pPr lvl="0">
              <a:buNone/>
            </a:pPr>
            <a:r>
              <a:rPr lang="en-US" sz="6000" b="1">
                <a:solidFill>
                  <a:srgbClr val="000099"/>
                </a:solidFill>
              </a:rPr>
              <a:t>SPECIFIC RESPONSIBILITIES</a:t>
            </a:r>
            <a:br>
              <a:rPr lang="en-US" sz="6000" b="1">
                <a:solidFill>
                  <a:srgbClr val="000099"/>
                </a:solidFill>
              </a:rPr>
            </a:br>
            <a:r>
              <a:rPr lang="en-US" sz="6000" b="1">
                <a:solidFill>
                  <a:srgbClr val="000099"/>
                </a:solidFill>
              </a:rPr>
              <a:t/>
            </a:r>
            <a:br>
              <a:rPr lang="en-US" sz="6000" b="1">
                <a:solidFill>
                  <a:srgbClr val="000099"/>
                </a:solidFill>
              </a:rPr>
            </a:br>
            <a:r>
              <a:rPr lang="en-US" sz="6000" b="1">
                <a:solidFill>
                  <a:srgbClr val="000099"/>
                </a:solidFill>
              </a:rPr>
              <a:t>CRIMINAL MATTERS</a:t>
            </a:r>
          </a:p>
        </p:txBody>
      </p:sp>
      <p:pic>
        <p:nvPicPr>
          <p:cNvPr id="3" name="Picture 2" descr="C:\Users\Acer1\Desktop\personal-responsibility-2.jpg"/>
          <p:cNvPicPr>
            <a:picLocks noChangeAspect="1"/>
          </p:cNvPicPr>
          <p:nvPr/>
        </p:nvPicPr>
        <p:blipFill>
          <a:blip r:embed="rId3"/>
          <a:srcRect/>
          <a:stretch>
            <a:fillRect/>
          </a:stretch>
        </p:blipFill>
        <p:spPr>
          <a:xfrm>
            <a:off x="5497509" y="5227633"/>
            <a:ext cx="4583109" cy="23320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503998" y="394563"/>
            <a:ext cx="9071643" cy="6885358"/>
          </a:xfrm>
        </p:spPr>
        <p:txBody>
          <a:bodyPr/>
          <a:lstStyle/>
          <a:p>
            <a:pPr lvl="0"/>
            <a:r>
              <a:rPr lang="en-US" sz="4000" b="1">
                <a:solidFill>
                  <a:srgbClr val="0070C0"/>
                </a:solidFill>
              </a:rPr>
              <a:t>To resist remand to police or judicial custody.</a:t>
            </a:r>
          </a:p>
          <a:p>
            <a:pPr lvl="0"/>
            <a:r>
              <a:rPr lang="en-US" sz="4000" b="1">
                <a:solidFill>
                  <a:srgbClr val="0070C0"/>
                </a:solidFill>
              </a:rPr>
              <a:t>To apply for grant of bail.</a:t>
            </a:r>
          </a:p>
          <a:p>
            <a:pPr lvl="0"/>
            <a:r>
              <a:rPr lang="en-US" sz="4000" b="1">
                <a:solidFill>
                  <a:srgbClr val="0070C0"/>
                </a:solidFill>
              </a:rPr>
              <a:t>To clearly explain to him the legal consequences in case he intends to make a confessional statement in terms of section Cr.P.C. or to enter a plea bargain.</a:t>
            </a:r>
          </a:p>
          <a:p>
            <a:pPr lvl="0"/>
            <a:r>
              <a:rPr lang="en-US" sz="4000" b="1">
                <a:solidFill>
                  <a:srgbClr val="0070C0"/>
                </a:solidFill>
              </a:rPr>
              <a:t>To represent him when the court examines the charge sheet submitted by the police and decides upon the future course of proceedings and at the stage of the framing of charges.</a:t>
            </a:r>
          </a:p>
          <a:p>
            <a:pPr lvl="0"/>
            <a:r>
              <a:rPr lang="en-US" sz="4000" b="1">
                <a:solidFill>
                  <a:srgbClr val="0070C0"/>
                </a:solidFill>
              </a:rPr>
              <a:t>To defend, during trial proceedings.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463317" y="653037"/>
            <a:ext cx="9071643" cy="6174796"/>
          </a:xfrm>
        </p:spPr>
        <p:txBody>
          <a:bodyPr/>
          <a:lstStyle/>
          <a:p>
            <a:pPr lvl="0"/>
            <a:r>
              <a:rPr lang="en-US" b="1">
                <a:solidFill>
                  <a:srgbClr val="0070C0"/>
                </a:solidFill>
              </a:rPr>
              <a:t>To remain present during remand hours and effectively participate in the remand proceedings.</a:t>
            </a:r>
          </a:p>
          <a:p>
            <a:pPr lvl="0"/>
            <a:r>
              <a:rPr lang="en-US" b="1">
                <a:solidFill>
                  <a:srgbClr val="0070C0"/>
                </a:solidFill>
              </a:rPr>
              <a:t>If during remand or trial, it comes to the notice of the panel lawyer that the accused is a juvenile in conflict with law then he must take steps to get the matter transferred to the juvenile justice board</a:t>
            </a:r>
          </a:p>
          <a:p>
            <a:pPr lvl="0"/>
            <a:r>
              <a:rPr lang="en-US" b="1">
                <a:solidFill>
                  <a:srgbClr val="0070C0"/>
                </a:solidFill>
              </a:rPr>
              <a:t>He must ensure that the accused understands the consequences of confession clearly.</a:t>
            </a:r>
          </a:p>
          <a:p>
            <a:pPr lvl="0"/>
            <a:r>
              <a:rPr lang="en-US" b="1">
                <a:solidFill>
                  <a:srgbClr val="0070C0"/>
                </a:solidFill>
              </a:rPr>
              <a:t>To remain vigilant that the legal and human rights of the accused are not violated</a:t>
            </a:r>
          </a:p>
          <a:p>
            <a:pPr lvl="0"/>
            <a:r>
              <a:rPr lang="en-US" b="1">
                <a:solidFill>
                  <a:srgbClr val="0070C0"/>
                </a:solidFill>
              </a:rPr>
              <a:t>To apprise himself about the allegations against the accused.</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340915" y="598675"/>
            <a:ext cx="9071643" cy="6076764"/>
          </a:xfrm>
        </p:spPr>
        <p:txBody>
          <a:bodyPr/>
          <a:lstStyle/>
          <a:p>
            <a:pPr lvl="0"/>
            <a:r>
              <a:rPr lang="en-US" b="1">
                <a:solidFill>
                  <a:srgbClr val="0070C0"/>
                </a:solidFill>
              </a:rPr>
              <a:t>To apply for bail and in case the bail is granted, to follow up and help the accused to furnish the bail/surety bonds and fulfill the requisite formalities.</a:t>
            </a:r>
          </a:p>
          <a:p>
            <a:pPr lvl="0"/>
            <a:r>
              <a:rPr lang="en-US" b="1">
                <a:solidFill>
                  <a:srgbClr val="0070C0"/>
                </a:solidFill>
              </a:rPr>
              <a:t>At the stage of considering the case for charge in warrant cases, to go through the report filed by the police under section 173 Cr. P.C.</a:t>
            </a:r>
          </a:p>
          <a:p>
            <a:pPr lvl="0"/>
            <a:r>
              <a:rPr lang="en-US" b="1">
                <a:solidFill>
                  <a:srgbClr val="0070C0"/>
                </a:solidFill>
              </a:rPr>
              <a:t>During trial, to come fully prepared and conduct the cross examination effectively. The defense of the accused must be put effectively and convincingly before the court of law.</a:t>
            </a:r>
          </a:p>
          <a:p>
            <a:pPr lvl="0"/>
            <a:r>
              <a:rPr lang="en-US" b="1">
                <a:solidFill>
                  <a:srgbClr val="0070C0"/>
                </a:solidFill>
              </a:rPr>
              <a:t>At the stage of arguments. To have a grip over the factual matrix of the case as reflected from the evidence and all aspects must be analyzed the context of the relevant law. Including the case law.</a:t>
            </a:r>
          </a:p>
          <a:p>
            <a:pPr lvl="0"/>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6600" b="1">
                <a:solidFill>
                  <a:srgbClr val="7030A0"/>
                </a:solidFill>
              </a:rPr>
              <a:t>REPRESENTING THE VICTIM</a:t>
            </a:r>
          </a:p>
        </p:txBody>
      </p:sp>
      <p:sp>
        <p:nvSpPr>
          <p:cNvPr id="3" name="Text Placeholder 2"/>
          <p:cNvSpPr txBox="1">
            <a:spLocks noGrp="1"/>
          </p:cNvSpPr>
          <p:nvPr>
            <p:ph type="body" idx="4294967295"/>
          </p:nvPr>
        </p:nvSpPr>
        <p:spPr>
          <a:xfrm>
            <a:off x="449637" y="1417640"/>
            <a:ext cx="9071643" cy="5333996"/>
          </a:xfrm>
        </p:spPr>
        <p:txBody>
          <a:bodyPr/>
          <a:lstStyle/>
          <a:p>
            <a:pPr lvl="0"/>
            <a:r>
              <a:rPr lang="en-US" sz="3600" b="1">
                <a:solidFill>
                  <a:srgbClr val="0070C0"/>
                </a:solidFill>
              </a:rPr>
              <a:t>The role of the victim’s advocate would be to  prepare victim for the case and her testimony and to assist her in the police station and in court to pursue the case.</a:t>
            </a:r>
          </a:p>
          <a:p>
            <a:pPr lvl="0"/>
            <a:r>
              <a:rPr lang="en-US" sz="3600" b="1">
                <a:solidFill>
                  <a:srgbClr val="0070C0"/>
                </a:solidFill>
              </a:rPr>
              <a:t>To provide her with guidance as to how she might obtain help of a different nature from other agencies, E.G. Mind counseling or medical assistance or access rehabilitation schemes.</a:t>
            </a:r>
          </a:p>
          <a:p>
            <a:pPr lvl="0"/>
            <a:r>
              <a:rPr lang="en-US" sz="3600" b="1">
                <a:solidFill>
                  <a:srgbClr val="0070C0"/>
                </a:solidFill>
              </a:rPr>
              <a:t>Keeping in mind the provisions of section 357 &amp; 357 A Cr. P. C. and the victim compensation scheme, the panel lawyer must help the victim to seek compensation for rehabilitation.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8000" b="1">
                <a:solidFill>
                  <a:srgbClr val="7030A0"/>
                </a:solidFill>
              </a:rPr>
              <a:t>CIVIL MATTERS</a:t>
            </a:r>
          </a:p>
        </p:txBody>
      </p:sp>
      <p:sp>
        <p:nvSpPr>
          <p:cNvPr id="3" name="Text Placeholder 2"/>
          <p:cNvSpPr txBox="1">
            <a:spLocks noGrp="1"/>
          </p:cNvSpPr>
          <p:nvPr>
            <p:ph type="body" idx="4294967295"/>
          </p:nvPr>
        </p:nvSpPr>
        <p:spPr/>
        <p:txBody>
          <a:bodyPr/>
          <a:lstStyle/>
          <a:p>
            <a:pPr lvl="0"/>
            <a:r>
              <a:rPr lang="en-US" sz="3600" b="1">
                <a:solidFill>
                  <a:srgbClr val="0070C0"/>
                </a:solidFill>
              </a:rPr>
              <a:t>To make efforts to settle disputes between the parties by using alternative disputes resolution mechanism within the legal frame work.</a:t>
            </a:r>
          </a:p>
          <a:p>
            <a:pPr lvl="0"/>
            <a:r>
              <a:rPr lang="en-US" sz="3600" b="1">
                <a:solidFill>
                  <a:srgbClr val="0070C0"/>
                </a:solidFill>
              </a:rPr>
              <a:t>To act as counselor to help and advise the parties chose the right mode of dispute resolution and to then support the party in finally and fairly resolving it, be it through mediation, conciliation, arbitration, lok adalats or out of courts settlement.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8000" b="1">
                <a:solidFill>
                  <a:srgbClr val="003366"/>
                </a:solidFill>
              </a:rPr>
              <a:t>BACKGROUND</a:t>
            </a:r>
          </a:p>
        </p:txBody>
      </p:sp>
      <p:sp>
        <p:nvSpPr>
          <p:cNvPr id="3" name="Text Placeholder 2"/>
          <p:cNvSpPr txBox="1">
            <a:spLocks noGrp="1"/>
          </p:cNvSpPr>
          <p:nvPr>
            <p:ph type="body" idx="4294967295"/>
          </p:nvPr>
        </p:nvSpPr>
        <p:spPr/>
        <p:txBody>
          <a:bodyPr/>
          <a:lstStyle/>
          <a:p>
            <a:pPr lvl="0"/>
            <a:r>
              <a:rPr lang="en-US" sz="4400" b="1">
                <a:solidFill>
                  <a:srgbClr val="0066CC"/>
                </a:solidFill>
              </a:rPr>
              <a:t>The poor, marginalized, downtrodden and weaker sections form large part of our society.</a:t>
            </a:r>
          </a:p>
          <a:p>
            <a:pPr lvl="0"/>
            <a:r>
              <a:rPr lang="en-US" sz="4400" b="1">
                <a:solidFill>
                  <a:srgbClr val="0066CC"/>
                </a:solidFill>
              </a:rPr>
              <a:t>Despite being numerous legislations to protect their rights, they suffer because of ignorance of the Laws, procedure to enforce them and the right forum to approach.</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7200" b="1">
                <a:solidFill>
                  <a:srgbClr val="002060"/>
                </a:solidFill>
              </a:rPr>
              <a:t>JAIL VISIT</a:t>
            </a:r>
          </a:p>
        </p:txBody>
      </p:sp>
      <p:sp>
        <p:nvSpPr>
          <p:cNvPr id="3" name="Text Placeholder 2"/>
          <p:cNvSpPr txBox="1">
            <a:spLocks noGrp="1"/>
          </p:cNvSpPr>
          <p:nvPr>
            <p:ph type="body" idx="4294967295"/>
          </p:nvPr>
        </p:nvSpPr>
        <p:spPr>
          <a:xfrm>
            <a:off x="503998" y="1570033"/>
            <a:ext cx="9071643" cy="5333996"/>
          </a:xfrm>
        </p:spPr>
        <p:txBody>
          <a:bodyPr/>
          <a:lstStyle/>
          <a:p>
            <a:pPr lvl="0"/>
            <a:r>
              <a:rPr lang="en-US" sz="3600" b="1">
                <a:solidFill>
                  <a:srgbClr val="0070C0"/>
                </a:solidFill>
              </a:rPr>
              <a:t>As a jail visiting counsel, to be aware of the jail manual and the various judgments of the Hon’ble supreme court relating to jail inmates.</a:t>
            </a:r>
          </a:p>
          <a:p>
            <a:pPr lvl="0"/>
            <a:r>
              <a:rPr lang="en-US" sz="3600" b="1">
                <a:solidFill>
                  <a:srgbClr val="0070C0"/>
                </a:solidFill>
              </a:rPr>
              <a:t>To listen the grievances of the prisoners with patiences and to bring the same and any infringement of their rights to the notice of the DLSA.</a:t>
            </a:r>
          </a:p>
          <a:p>
            <a:pPr lvl="0"/>
            <a:r>
              <a:rPr lang="en-US" sz="3600" b="1">
                <a:solidFill>
                  <a:srgbClr val="0070C0"/>
                </a:solidFill>
              </a:rPr>
              <a:t>To advice and guide the prisoners properly on the legal aspects of their case and on any other civil or legal issues they may have.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7200" b="1">
                <a:solidFill>
                  <a:srgbClr val="002060"/>
                </a:solidFill>
              </a:rPr>
              <a:t>RETAINER</a:t>
            </a:r>
          </a:p>
        </p:txBody>
      </p:sp>
      <p:sp>
        <p:nvSpPr>
          <p:cNvPr id="3" name="Text Placeholder 2"/>
          <p:cNvSpPr txBox="1">
            <a:spLocks noGrp="1"/>
          </p:cNvSpPr>
          <p:nvPr>
            <p:ph type="body" idx="4294967295"/>
          </p:nvPr>
        </p:nvSpPr>
        <p:spPr>
          <a:xfrm>
            <a:off x="620713" y="1493836"/>
            <a:ext cx="9071643" cy="5222641"/>
          </a:xfrm>
        </p:spPr>
        <p:txBody>
          <a:bodyPr/>
          <a:lstStyle/>
          <a:p>
            <a:pPr lvl="0"/>
            <a:r>
              <a:rPr lang="en-US" b="1">
                <a:solidFill>
                  <a:srgbClr val="0070C0"/>
                </a:solidFill>
              </a:rPr>
              <a:t>Some of the panel lawyers will also work as the retainer lawyers for the front offices.</a:t>
            </a:r>
          </a:p>
          <a:p>
            <a:pPr lvl="0"/>
            <a:r>
              <a:rPr lang="en-US" b="1">
                <a:solidFill>
                  <a:srgbClr val="0070C0"/>
                </a:solidFill>
              </a:rPr>
              <a:t>Here the role of the lawyer is more advisory, dealing with persons who come to the front office and forwarding their applications for legal assistance to the secretary or requesting the secretary to refer the case for conciliation/counselling ETC for even pre-litigation settlement.</a:t>
            </a:r>
          </a:p>
          <a:p>
            <a:pPr lvl="0"/>
            <a:r>
              <a:rPr lang="en-US" b="1">
                <a:solidFill>
                  <a:srgbClr val="0070C0"/>
                </a:solidFill>
              </a:rPr>
              <a:t>To also render services like drafting notices, sending replies to lawyers’ notices and drafting small and minor applications, petitions ETC. also to attend to urgent matters as a retainer lawyer.</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Rectangle 1"/>
          <p:cNvSpPr/>
          <p:nvPr/>
        </p:nvSpPr>
        <p:spPr>
          <a:xfrm>
            <a:off x="2520945" y="2256346"/>
            <a:ext cx="5038728" cy="3046991"/>
          </a:xfrm>
          <a:prstGeom prst="rect">
            <a:avLst/>
          </a:prstGeom>
          <a:noFill/>
          <a:ln>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600" b="1" i="0" u="none" strike="noStrike" kern="1200" cap="none" spc="0" baseline="0">
              <a:solidFill>
                <a:srgbClr val="0070C0"/>
              </a:solidFill>
              <a:uFillTx/>
              <a:latin typeface="Calibri"/>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600" b="1" i="0" u="none" strike="noStrike" kern="1200" cap="none" spc="0" baseline="0">
                <a:solidFill>
                  <a:srgbClr val="0070C0"/>
                </a:solidFill>
                <a:uFillTx/>
                <a:latin typeface="Calibri"/>
              </a:rPr>
              <a:t>Thanks</a:t>
            </a:r>
          </a:p>
        </p:txBody>
      </p:sp>
      <p:pic>
        <p:nvPicPr>
          <p:cNvPr id="3" name="Picture 2"/>
          <p:cNvPicPr>
            <a:picLocks noChangeAspect="1"/>
          </p:cNvPicPr>
          <p:nvPr/>
        </p:nvPicPr>
        <p:blipFill>
          <a:blip r:embed="rId2">
            <a:lum bright="-50000"/>
            <a:alphaModFix/>
          </a:blip>
          <a:srcRect/>
          <a:stretch>
            <a:fillRect/>
          </a:stretch>
        </p:blipFill>
        <p:spPr>
          <a:xfrm>
            <a:off x="3668709" y="1189040"/>
            <a:ext cx="2571073" cy="2219038"/>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8" y="248762"/>
            <a:ext cx="9071643" cy="1367640"/>
          </a:xfrm>
        </p:spPr>
        <p:txBody>
          <a:bodyPr/>
          <a:lstStyle/>
          <a:p>
            <a:pPr lvl="0">
              <a:buNone/>
            </a:pPr>
            <a:r>
              <a:rPr lang="en-US" sz="4000" b="1">
                <a:solidFill>
                  <a:srgbClr val="000099"/>
                </a:solidFill>
              </a:rPr>
              <a:t>ROLE OF LEGAL SERVICES AUTHORITIES CONSTITUTED UNDER THE LEGAL SERVICES AUTHORITIES ACT,1987</a:t>
            </a:r>
          </a:p>
        </p:txBody>
      </p:sp>
      <p:sp>
        <p:nvSpPr>
          <p:cNvPr id="3" name="Text Placeholder 2"/>
          <p:cNvSpPr txBox="1">
            <a:spLocks noGrp="1"/>
          </p:cNvSpPr>
          <p:nvPr>
            <p:ph type="body" idx="4294967295"/>
          </p:nvPr>
        </p:nvSpPr>
        <p:spPr/>
        <p:txBody>
          <a:bodyPr/>
          <a:lstStyle/>
          <a:p>
            <a:pPr lvl="0"/>
            <a:r>
              <a:rPr lang="en-US" sz="4000" b="1">
                <a:solidFill>
                  <a:srgbClr val="CC0066"/>
                </a:solidFill>
              </a:rPr>
              <a:t>Provide legal services to poor, marginalized, downtrodden and weaker sections of the society</a:t>
            </a:r>
          </a:p>
          <a:p>
            <a:pPr lvl="0"/>
            <a:r>
              <a:rPr lang="en-US" sz="4000" b="1">
                <a:solidFill>
                  <a:srgbClr val="006600"/>
                </a:solidFill>
              </a:rPr>
              <a:t>Spread legal awareness amongst them about their legal rights and remedies available to them under the law</a:t>
            </a:r>
          </a:p>
          <a:p>
            <a:pPr lvl="0"/>
            <a:r>
              <a:rPr lang="en-US" sz="4000" b="1">
                <a:solidFill>
                  <a:srgbClr val="0084D1"/>
                </a:solidFill>
              </a:rPr>
              <a:t>Help them to reap the fruits of the various schemes meant for their welfare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8800" b="1">
                <a:solidFill>
                  <a:srgbClr val="000099"/>
                </a:solidFill>
              </a:rPr>
              <a:t>PANEL LAWYERS</a:t>
            </a:r>
          </a:p>
        </p:txBody>
      </p:sp>
      <p:sp>
        <p:nvSpPr>
          <p:cNvPr id="3" name="Text Placeholder 2"/>
          <p:cNvSpPr txBox="1">
            <a:spLocks noGrp="1"/>
          </p:cNvSpPr>
          <p:nvPr>
            <p:ph type="body" idx="4294967295"/>
          </p:nvPr>
        </p:nvSpPr>
        <p:spPr/>
        <p:txBody>
          <a:bodyPr/>
          <a:lstStyle/>
          <a:p>
            <a:pPr lvl="0"/>
            <a:r>
              <a:rPr lang="en-US" sz="4400" b="1">
                <a:solidFill>
                  <a:srgbClr val="0066CC"/>
                </a:solidFill>
              </a:rPr>
              <a:t>Lawyers empanelled by the legal services authorities</a:t>
            </a:r>
          </a:p>
          <a:p>
            <a:pPr lvl="0"/>
            <a:r>
              <a:rPr lang="en-US" sz="4400" b="1">
                <a:solidFill>
                  <a:srgbClr val="0066CC"/>
                </a:solidFill>
              </a:rPr>
              <a:t>Render competent and quality legal services</a:t>
            </a:r>
          </a:p>
          <a:p>
            <a:pPr lvl="0"/>
            <a:r>
              <a:rPr lang="en-US" sz="4400" b="1">
                <a:solidFill>
                  <a:srgbClr val="0066CC"/>
                </a:solidFill>
              </a:rPr>
              <a:t>Spread legal literacy effectively</a:t>
            </a:r>
          </a:p>
          <a:p>
            <a:pPr lvl="0"/>
            <a:r>
              <a:rPr lang="en-US" sz="4400" b="1">
                <a:solidFill>
                  <a:srgbClr val="0066CC"/>
                </a:solidFill>
              </a:rPr>
              <a:t>Important pillar upon which rest the entire edifice of the Legal Services Authorities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6600" b="1">
                <a:solidFill>
                  <a:srgbClr val="000066"/>
                </a:solidFill>
              </a:rPr>
              <a:t>ROLE OF THE PANEL LAWYER</a:t>
            </a:r>
          </a:p>
        </p:txBody>
      </p:sp>
      <p:sp>
        <p:nvSpPr>
          <p:cNvPr id="3" name="Text Placeholder 2"/>
          <p:cNvSpPr txBox="1">
            <a:spLocks noGrp="1"/>
          </p:cNvSpPr>
          <p:nvPr>
            <p:ph type="body" idx="4294967295"/>
          </p:nvPr>
        </p:nvSpPr>
        <p:spPr>
          <a:xfrm>
            <a:off x="503998" y="1769034"/>
            <a:ext cx="9071643" cy="4601599"/>
          </a:xfrm>
        </p:spPr>
        <p:txBody>
          <a:bodyPr/>
          <a:lstStyle/>
          <a:p>
            <a:pPr lvl="0"/>
            <a:r>
              <a:rPr lang="en-US" sz="4000" b="1">
                <a:solidFill>
                  <a:srgbClr val="336699"/>
                </a:solidFill>
              </a:rPr>
              <a:t>Provide court based legal services</a:t>
            </a:r>
          </a:p>
          <a:p>
            <a:pPr lvl="0"/>
            <a:r>
              <a:rPr lang="en-US" sz="4000" b="1">
                <a:solidFill>
                  <a:srgbClr val="336699"/>
                </a:solidFill>
              </a:rPr>
              <a:t>Act as retainer in front office</a:t>
            </a:r>
          </a:p>
          <a:p>
            <a:pPr lvl="0"/>
            <a:r>
              <a:rPr lang="en-US" sz="4000" b="1">
                <a:solidFill>
                  <a:srgbClr val="336699"/>
                </a:solidFill>
              </a:rPr>
              <a:t>Attend legal services clinic, support centres in jails, protection homes, observation homes,</a:t>
            </a:r>
          </a:p>
          <a:p>
            <a:pPr lvl="0"/>
            <a:r>
              <a:rPr lang="en-US" sz="4000" b="1">
                <a:solidFill>
                  <a:srgbClr val="336699"/>
                </a:solidFill>
              </a:rPr>
              <a:t>Attend legal services camp</a:t>
            </a:r>
          </a:p>
          <a:p>
            <a:pPr lvl="0"/>
            <a:r>
              <a:rPr lang="en-US" sz="4000" b="1">
                <a:solidFill>
                  <a:srgbClr val="336699"/>
                </a:solidFill>
              </a:rPr>
              <a:t>Act as mentor to para-legal volunteers</a:t>
            </a:r>
          </a:p>
        </p:txBody>
      </p:sp>
      <p:pic>
        <p:nvPicPr>
          <p:cNvPr id="4" name="Picture 2" descr="C:\Users\Acer1\Desktop\109129906-roles-and-responsibilities-vector-icon-isolated-on-transparent-background-roles-and-responsibilities.jpg"/>
          <p:cNvPicPr>
            <a:picLocks noChangeAspect="1"/>
          </p:cNvPicPr>
          <p:nvPr/>
        </p:nvPicPr>
        <p:blipFill>
          <a:blip r:embed="rId3"/>
          <a:srcRect/>
          <a:stretch>
            <a:fillRect/>
          </a:stretch>
        </p:blipFill>
        <p:spPr>
          <a:xfrm>
            <a:off x="7185026" y="5462863"/>
            <a:ext cx="2895603" cy="209681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5400" b="1">
                <a:solidFill>
                  <a:srgbClr val="0000CC"/>
                </a:solidFill>
              </a:rPr>
              <a:t>RESPONSIBILITY OF PANEL LAWYERS</a:t>
            </a:r>
          </a:p>
        </p:txBody>
      </p:sp>
      <p:sp>
        <p:nvSpPr>
          <p:cNvPr id="3" name="Text Placeholder 2"/>
          <p:cNvSpPr txBox="1">
            <a:spLocks noGrp="1"/>
          </p:cNvSpPr>
          <p:nvPr>
            <p:ph type="body" idx="4294967295"/>
          </p:nvPr>
        </p:nvSpPr>
        <p:spPr/>
        <p:txBody>
          <a:bodyPr/>
          <a:lstStyle/>
          <a:p>
            <a:pPr lvl="0"/>
            <a:r>
              <a:rPr lang="en-US" sz="4800" b="1">
                <a:solidFill>
                  <a:srgbClr val="006699"/>
                </a:solidFill>
              </a:rPr>
              <a:t>General responsibility</a:t>
            </a:r>
          </a:p>
          <a:p>
            <a:pPr lvl="0"/>
            <a:r>
              <a:rPr lang="en-US" sz="4800" b="1">
                <a:solidFill>
                  <a:srgbClr val="006699"/>
                </a:solidFill>
              </a:rPr>
              <a:t>Special responsibility  </a:t>
            </a:r>
          </a:p>
        </p:txBody>
      </p:sp>
      <p:pic>
        <p:nvPicPr>
          <p:cNvPr id="4" name="Picture 2" descr="C:\Users\Acer1\Desktop\ResponsibilityBlog-1030x688.jpg"/>
          <p:cNvPicPr>
            <a:picLocks noChangeAspect="1"/>
          </p:cNvPicPr>
          <p:nvPr/>
        </p:nvPicPr>
        <p:blipFill>
          <a:blip r:embed="rId3"/>
          <a:srcRect/>
          <a:stretch>
            <a:fillRect/>
          </a:stretch>
        </p:blipFill>
        <p:spPr>
          <a:xfrm>
            <a:off x="6703429" y="5303840"/>
            <a:ext cx="3377199" cy="2255833"/>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8" y="301322"/>
            <a:ext cx="9071643" cy="887717"/>
          </a:xfrm>
        </p:spPr>
        <p:txBody>
          <a:bodyPr/>
          <a:lstStyle/>
          <a:p>
            <a:pPr lvl="0">
              <a:buNone/>
            </a:pPr>
            <a:r>
              <a:rPr lang="en-US" sz="6000" b="1">
                <a:solidFill>
                  <a:srgbClr val="000099"/>
                </a:solidFill>
              </a:rPr>
              <a:t>GENERAL RESPONSIBILITIES</a:t>
            </a:r>
          </a:p>
        </p:txBody>
      </p:sp>
      <p:sp>
        <p:nvSpPr>
          <p:cNvPr id="3" name="Text Placeholder 2"/>
          <p:cNvSpPr txBox="1">
            <a:spLocks noGrp="1"/>
          </p:cNvSpPr>
          <p:nvPr>
            <p:ph type="body" idx="4294967295"/>
          </p:nvPr>
        </p:nvSpPr>
        <p:spPr>
          <a:xfrm>
            <a:off x="503998" y="1189040"/>
            <a:ext cx="9071643" cy="6019796"/>
          </a:xfrm>
        </p:spPr>
        <p:txBody>
          <a:bodyPr/>
          <a:lstStyle/>
          <a:p>
            <a:pPr lvl="0" algn="just"/>
            <a:r>
              <a:rPr lang="en-US" sz="3600" b="1">
                <a:solidFill>
                  <a:srgbClr val="006699"/>
                </a:solidFill>
              </a:rPr>
              <a:t>Competently perform all tasks entrusted to him</a:t>
            </a:r>
          </a:p>
          <a:p>
            <a:pPr lvl="0" algn="just"/>
            <a:r>
              <a:rPr lang="en-US" sz="3600" b="1">
                <a:solidFill>
                  <a:srgbClr val="006699"/>
                </a:solidFill>
              </a:rPr>
              <a:t>Render all legal services expected of him</a:t>
            </a:r>
          </a:p>
          <a:p>
            <a:pPr lvl="0" algn="just"/>
            <a:r>
              <a:rPr lang="en-US" sz="3600" b="1">
                <a:solidFill>
                  <a:srgbClr val="006699"/>
                </a:solidFill>
              </a:rPr>
              <a:t>Provide quality service</a:t>
            </a:r>
          </a:p>
          <a:p>
            <a:pPr lvl="0" algn="just"/>
            <a:r>
              <a:rPr lang="en-US" sz="3600" b="1">
                <a:solidFill>
                  <a:srgbClr val="006699"/>
                </a:solidFill>
              </a:rPr>
              <a:t>Provide courteous, thorough and prompt service to the client</a:t>
            </a:r>
          </a:p>
          <a:p>
            <a:pPr lvl="0" algn="just"/>
            <a:r>
              <a:rPr lang="en-US" sz="3600" b="1">
                <a:solidFill>
                  <a:srgbClr val="006699"/>
                </a:solidFill>
              </a:rPr>
              <a:t>Provide service with civility, competence,  conscientiously, diligently</a:t>
            </a:r>
          </a:p>
          <a:p>
            <a:pPr lvl="0" algn="just"/>
            <a:r>
              <a:rPr lang="en-US" sz="3600" b="1">
                <a:solidFill>
                  <a:srgbClr val="006699"/>
                </a:solidFill>
              </a:rPr>
              <a:t>Work fearlessly for upholding the interest of his client</a:t>
            </a:r>
          </a:p>
          <a:p>
            <a:pPr lvl="0" algn="just"/>
            <a:r>
              <a:rPr lang="en-US" sz="3600" b="1">
                <a:solidFill>
                  <a:srgbClr val="006699"/>
                </a:solidFill>
              </a:rPr>
              <a:t>Employing fair and honorable means remembering that his loyalty is to the law</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6600" b="1">
                <a:solidFill>
                  <a:srgbClr val="000099"/>
                </a:solidFill>
              </a:rPr>
              <a:t>GENERAL RESPONSIBILITIES</a:t>
            </a:r>
          </a:p>
        </p:txBody>
      </p:sp>
      <p:sp>
        <p:nvSpPr>
          <p:cNvPr id="3" name="Text Placeholder 2"/>
          <p:cNvSpPr txBox="1">
            <a:spLocks noGrp="1"/>
          </p:cNvSpPr>
          <p:nvPr>
            <p:ph type="body" idx="4294967295"/>
          </p:nvPr>
        </p:nvSpPr>
        <p:spPr/>
        <p:txBody>
          <a:bodyPr/>
          <a:lstStyle/>
          <a:p>
            <a:pPr lvl="0"/>
            <a:r>
              <a:rPr lang="en-US" sz="4400" b="1">
                <a:solidFill>
                  <a:srgbClr val="0066CC"/>
                </a:solidFill>
              </a:rPr>
              <a:t>Have relevant, knowledge, skills and attributes</a:t>
            </a:r>
          </a:p>
          <a:p>
            <a:pPr lvl="0"/>
            <a:r>
              <a:rPr lang="en-US" sz="4400" b="1">
                <a:solidFill>
                  <a:srgbClr val="0066CC"/>
                </a:solidFill>
              </a:rPr>
              <a:t>Keep himself abreast of the latest amendments in Law, latest rulings of the apex courts and the High courts</a:t>
            </a:r>
          </a:p>
          <a:p>
            <a:pPr lvl="0"/>
            <a:r>
              <a:rPr lang="en-US" sz="4400" b="1">
                <a:solidFill>
                  <a:srgbClr val="0066CC"/>
                </a:solidFill>
              </a:rPr>
              <a:t>Know the general legal principles and procedures and substantive Law and procedure for the areas of Law in which the lawyer specializes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None/>
            </a:pPr>
            <a:r>
              <a:rPr lang="en-US" sz="4800" b="1">
                <a:solidFill>
                  <a:srgbClr val="000099"/>
                </a:solidFill>
              </a:rPr>
              <a:t>GENERAL RESPONSIBILITIES</a:t>
            </a:r>
          </a:p>
        </p:txBody>
      </p:sp>
      <p:sp>
        <p:nvSpPr>
          <p:cNvPr id="3" name="Text Placeholder 2"/>
          <p:cNvSpPr txBox="1">
            <a:spLocks noGrp="1"/>
          </p:cNvSpPr>
          <p:nvPr>
            <p:ph type="body" idx="4294967295"/>
          </p:nvPr>
        </p:nvSpPr>
        <p:spPr>
          <a:xfrm>
            <a:off x="503998" y="1417640"/>
            <a:ext cx="9071643" cy="5562596"/>
          </a:xfrm>
        </p:spPr>
        <p:txBody>
          <a:bodyPr/>
          <a:lstStyle/>
          <a:p>
            <a:pPr lvl="0"/>
            <a:r>
              <a:rPr lang="en-US" sz="3600" b="1">
                <a:solidFill>
                  <a:srgbClr val="0070C0"/>
                </a:solidFill>
              </a:rPr>
              <a:t>Apply his mind</a:t>
            </a:r>
          </a:p>
          <a:p>
            <a:pPr lvl="0"/>
            <a:r>
              <a:rPr lang="en-US" sz="3600" b="1">
                <a:solidFill>
                  <a:srgbClr val="0070C0"/>
                </a:solidFill>
              </a:rPr>
              <a:t>investigating facts</a:t>
            </a:r>
          </a:p>
          <a:p>
            <a:pPr lvl="0"/>
            <a:r>
              <a:rPr lang="en-US" sz="3600" b="1">
                <a:solidFill>
                  <a:srgbClr val="0070C0"/>
                </a:solidFill>
              </a:rPr>
              <a:t>identifying issues</a:t>
            </a:r>
          </a:p>
          <a:p>
            <a:pPr lvl="0"/>
            <a:r>
              <a:rPr lang="en-US" sz="3600" b="1">
                <a:solidFill>
                  <a:srgbClr val="0070C0"/>
                </a:solidFill>
              </a:rPr>
              <a:t>considering possible options</a:t>
            </a:r>
          </a:p>
          <a:p>
            <a:pPr lvl="0"/>
            <a:r>
              <a:rPr lang="en-US" sz="3600" b="1">
                <a:solidFill>
                  <a:srgbClr val="0070C0"/>
                </a:solidFill>
              </a:rPr>
              <a:t>developing and advising client as to appropriate action</a:t>
            </a:r>
          </a:p>
          <a:p>
            <a:pPr lvl="0"/>
            <a:r>
              <a:rPr lang="en-US" sz="3600" b="1">
                <a:solidFill>
                  <a:srgbClr val="0070C0"/>
                </a:solidFill>
              </a:rPr>
              <a:t>Undergo continuous training</a:t>
            </a:r>
          </a:p>
          <a:p>
            <a:pPr lvl="0"/>
            <a:r>
              <a:rPr lang="en-US" sz="3600" b="1">
                <a:solidFill>
                  <a:srgbClr val="0070C0"/>
                </a:solidFill>
              </a:rPr>
              <a:t>Attend all the training programmes organized by the legal services authority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1300</Words>
  <Application>Microsoft Office PowerPoint</Application>
  <PresentationFormat>Widescreen</PresentationFormat>
  <Paragraphs>96</Paragraphs>
  <Slides>22</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DejaVu Sans</vt:lpstr>
      <vt:lpstr>Liberation Sans</vt:lpstr>
      <vt:lpstr>Liberation Serif</vt:lpstr>
      <vt:lpstr>Mangal</vt:lpstr>
      <vt:lpstr>Noto Sans CJK SC Regular</vt:lpstr>
      <vt:lpstr>StarSymbol</vt:lpstr>
      <vt:lpstr>Default</vt:lpstr>
      <vt:lpstr>ROLE &amp; RESPONSIBILITY OF LEGAL AID PANEL LAWYERS PRESENTATION BY RAJASTHAN STATE LEGAL SERVICES AUTHORITY</vt:lpstr>
      <vt:lpstr>BACKGROUND</vt:lpstr>
      <vt:lpstr>ROLE OF LEGAL SERVICES AUTHORITIES CONSTITUTED UNDER THE LEGAL SERVICES AUTHORITIES ACT,1987</vt:lpstr>
      <vt:lpstr>PANEL LAWYERS</vt:lpstr>
      <vt:lpstr>ROLE OF THE PANEL LAWYER</vt:lpstr>
      <vt:lpstr>RESPONSIBILITY OF PANEL LAWYERS</vt:lpstr>
      <vt:lpstr>GENERAL RESPONSIBILITIES</vt:lpstr>
      <vt:lpstr>GENERAL RESPONSIBILITIES</vt:lpstr>
      <vt:lpstr>GENERAL RESPONSIBILITIES</vt:lpstr>
      <vt:lpstr>GENERAL RESPONSIBILITIES</vt:lpstr>
      <vt:lpstr>GENERAL RESPONSIBILITIES</vt:lpstr>
      <vt:lpstr>GENERAL RESPONSIBILITIES</vt:lpstr>
      <vt:lpstr>GENERAL RESPONSIBILITIES</vt:lpstr>
      <vt:lpstr>SPECIFIC RESPONSIBILITIES  CRIMINAL MATTERS</vt:lpstr>
      <vt:lpstr>PowerPoint Presentation</vt:lpstr>
      <vt:lpstr>PowerPoint Presentation</vt:lpstr>
      <vt:lpstr>PowerPoint Presentation</vt:lpstr>
      <vt:lpstr>REPRESENTING THE VICTIM</vt:lpstr>
      <vt:lpstr>CIVIL MATTERS</vt:lpstr>
      <vt:lpstr>JAIL VISIT</vt:lpstr>
      <vt:lpstr>RETAINER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&amp; RESPONSIBILITY OF LEGAL AID PANEL LAWYERS PRESENTATION BY RAJASTHAN STATE LEGAL SERVICES AUTHORITY</dc:title>
  <dc:creator>Joint Secretary</dc:creator>
  <cp:lastModifiedBy>Windows User</cp:lastModifiedBy>
  <cp:revision>11</cp:revision>
  <dcterms:created xsi:type="dcterms:W3CDTF">2019-04-11T07:17:44Z</dcterms:created>
  <dcterms:modified xsi:type="dcterms:W3CDTF">2019-04-12T13:22:39Z</dcterms:modified>
</cp:coreProperties>
</file>